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332" r:id="rId2"/>
    <p:sldId id="333" r:id="rId3"/>
    <p:sldId id="334" r:id="rId4"/>
    <p:sldId id="336" r:id="rId5"/>
    <p:sldId id="335" r:id="rId6"/>
    <p:sldId id="329" r:id="rId7"/>
    <p:sldId id="257" r:id="rId8"/>
    <p:sldId id="260" r:id="rId9"/>
    <p:sldId id="261" r:id="rId10"/>
    <p:sldId id="262" r:id="rId11"/>
    <p:sldId id="264" r:id="rId12"/>
    <p:sldId id="266" r:id="rId13"/>
    <p:sldId id="267" r:id="rId14"/>
    <p:sldId id="268" r:id="rId15"/>
    <p:sldId id="269" r:id="rId16"/>
    <p:sldId id="270" r:id="rId17"/>
    <p:sldId id="274" r:id="rId18"/>
    <p:sldId id="279" r:id="rId19"/>
    <p:sldId id="280" r:id="rId20"/>
    <p:sldId id="282" r:id="rId21"/>
    <p:sldId id="283" r:id="rId22"/>
    <p:sldId id="285" r:id="rId23"/>
    <p:sldId id="286" r:id="rId24"/>
    <p:sldId id="287" r:id="rId25"/>
    <p:sldId id="290" r:id="rId26"/>
    <p:sldId id="293" r:id="rId27"/>
    <p:sldId id="294" r:id="rId28"/>
    <p:sldId id="289" r:id="rId29"/>
    <p:sldId id="301" r:id="rId30"/>
    <p:sldId id="306" r:id="rId31"/>
    <p:sldId id="307" r:id="rId32"/>
    <p:sldId id="304" r:id="rId33"/>
    <p:sldId id="297" r:id="rId34"/>
    <p:sldId id="312" r:id="rId35"/>
    <p:sldId id="315" r:id="rId36"/>
    <p:sldId id="318" r:id="rId37"/>
    <p:sldId id="319" r:id="rId38"/>
    <p:sldId id="320" r:id="rId39"/>
    <p:sldId id="321" r:id="rId40"/>
    <p:sldId id="322" r:id="rId41"/>
    <p:sldId id="323" r:id="rId42"/>
    <p:sldId id="325" r:id="rId43"/>
    <p:sldId id="330" r:id="rId44"/>
    <p:sldId id="337" r:id="rId45"/>
    <p:sldId id="338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  <p15:guide id="6" orient="horz" pos="255" userDrawn="1">
          <p15:clr>
            <a:srgbClr val="A4A3A4"/>
          </p15:clr>
        </p15:guide>
        <p15:guide id="7" pos="461" userDrawn="1">
          <p15:clr>
            <a:srgbClr val="A4A3A4"/>
          </p15:clr>
        </p15:guide>
        <p15:guide id="8" orient="horz" pos="3952" userDrawn="1">
          <p15:clr>
            <a:srgbClr val="A4A3A4"/>
          </p15:clr>
        </p15:guide>
        <p15:guide id="9" orient="horz" pos="4178" userDrawn="1">
          <p15:clr>
            <a:srgbClr val="A4A3A4"/>
          </p15:clr>
        </p15:guide>
        <p15:guide id="10" orient="horz" pos="3045" userDrawn="1">
          <p15:clr>
            <a:srgbClr val="A4A3A4"/>
          </p15:clr>
        </p15:guide>
        <p15:guide id="11" pos="1186" userDrawn="1">
          <p15:clr>
            <a:srgbClr val="A4A3A4"/>
          </p15:clr>
        </p15:guide>
        <p15:guide id="12" pos="7401" userDrawn="1">
          <p15:clr>
            <a:srgbClr val="A4A3A4"/>
          </p15:clr>
        </p15:guide>
        <p15:guide id="13" orient="horz" pos="618" userDrawn="1">
          <p15:clr>
            <a:srgbClr val="A4A3A4"/>
          </p15:clr>
        </p15:guide>
        <p15:guide id="14" orient="horz" pos="391" userDrawn="1">
          <p15:clr>
            <a:srgbClr val="A4A3A4"/>
          </p15:clr>
        </p15:guide>
        <p15:guide id="15" orient="horz" pos="2954" userDrawn="1">
          <p15:clr>
            <a:srgbClr val="A4A3A4"/>
          </p15:clr>
        </p15:guide>
        <p15:guide id="16" orient="horz" pos="3702" userDrawn="1">
          <p15:clr>
            <a:srgbClr val="A4A3A4"/>
          </p15:clr>
        </p15:guide>
        <p15:guide id="17" pos="257" userDrawn="1">
          <p15:clr>
            <a:srgbClr val="A4A3A4"/>
          </p15:clr>
        </p15:guide>
        <p15:guide id="18" pos="6471" userDrawn="1">
          <p15:clr>
            <a:srgbClr val="A4A3A4"/>
          </p15:clr>
        </p15:guide>
        <p15:guide id="19" pos="7219" userDrawn="1">
          <p15:clr>
            <a:srgbClr val="A4A3A4"/>
          </p15:clr>
        </p15:guide>
        <p15:guide id="20" pos="574" userDrawn="1">
          <p15:clr>
            <a:srgbClr val="A4A3A4"/>
          </p15:clr>
        </p15:guide>
        <p15:guide id="21" pos="71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295"/>
    <a:srgbClr val="669900"/>
    <a:srgbClr val="603814"/>
    <a:srgbClr val="E6303C"/>
    <a:srgbClr val="E42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14"/>
      </p:cViewPr>
      <p:guideLst>
        <p:guide orient="horz" pos="2160"/>
        <p:guide pos="3840"/>
        <p:guide orient="horz" pos="3770"/>
        <p:guide orient="horz" pos="527"/>
        <p:guide orient="horz" pos="255"/>
        <p:guide pos="461"/>
        <p:guide orient="horz" pos="3952"/>
        <p:guide orient="horz" pos="4178"/>
        <p:guide orient="horz" pos="3045"/>
        <p:guide pos="1186"/>
        <p:guide pos="7401"/>
        <p:guide orient="horz" pos="618"/>
        <p:guide orient="horz" pos="391"/>
        <p:guide orient="horz" pos="2954"/>
        <p:guide orient="horz" pos="3702"/>
        <p:guide pos="257"/>
        <p:guide pos="6471"/>
        <p:guide pos="7219"/>
        <p:guide pos="574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02"/>
    </p:cViewPr>
  </p:sorterViewPr>
  <p:notesViewPr>
    <p:cSldViewPr snapToGrid="0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F3066-F103-4078-841F-A8ADCCC5BED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DD810-24FF-41CF-B48F-6DDE5F922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46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4C870-A76C-4DB4-8B37-1DDEEF34C90E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68C7E-E64B-4BA9-A8E9-E4B13068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3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8C7E-E64B-4BA9-A8E9-E4B13068E8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5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8C7E-E64B-4BA9-A8E9-E4B13068E8E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2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68C7E-E64B-4BA9-A8E9-E4B13068E8E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3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03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31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8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1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0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96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4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5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67BC-1B69-48D7-A5B1-BA2D75304E8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67306-A28A-468F-A614-9CA630A68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2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jpeg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jpeg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jpeg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2419" y="2296297"/>
            <a:ext cx="836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НАПРАВЛЕНИЕ ДЕЯТЕЛЬНОСТИ «ЗДОРОВЬЕСБЕРЕЖЕНИЕ»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5370" y="404813"/>
            <a:ext cx="5061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Государственное бюджетное учреждение </a:t>
            </a:r>
          </a:p>
          <a:p>
            <a:pPr algn="ctr"/>
            <a:r>
              <a:rPr lang="ru-RU" dirty="0"/>
              <a:t>дополнительного образования </a:t>
            </a:r>
          </a:p>
          <a:p>
            <a:pPr algn="ctr"/>
            <a:r>
              <a:rPr lang="ru-RU" dirty="0"/>
              <a:t>Дворец детского (юношеского) творчества </a:t>
            </a:r>
          </a:p>
          <a:p>
            <a:pPr algn="ctr"/>
            <a:r>
              <a:rPr lang="ru-RU" dirty="0"/>
              <a:t>Красногвардейского района Санкт-Петербурга</a:t>
            </a:r>
          </a:p>
          <a:p>
            <a:pPr algn="ctr"/>
            <a:r>
              <a:rPr lang="ru-RU" dirty="0"/>
              <a:t>«На Ленской»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857" y="3194905"/>
            <a:ext cx="5190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ПРЕДСТАВЛЯЕТ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6961" y="5950634"/>
            <a:ext cx="237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Санкт-Петербург </a:t>
            </a:r>
          </a:p>
          <a:p>
            <a:pPr algn="ctr"/>
            <a:r>
              <a:rPr lang="ru-RU" dirty="0"/>
              <a:t>2023-2024 уч. год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22BF16-3501-466F-B044-A89CFF861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b="12410"/>
          <a:stretch/>
        </p:blipFill>
        <p:spPr>
          <a:xfrm>
            <a:off x="9962399" y="321887"/>
            <a:ext cx="1318376" cy="13183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2239E3-1E03-4533-B647-0C820E35DA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813"/>
            <a:ext cx="2641183" cy="9928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динамич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225" y="568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удио_ Маркелова Г.А., Комплекс упражнений для восстановления в рабочий перерыв после сидячей работ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00" end="1233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4941" y="5397071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8483" y="6288509"/>
            <a:ext cx="559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Маркелова </a:t>
            </a:r>
            <a:r>
              <a:rPr lang="ru-RU" b="1" i="1" dirty="0" err="1"/>
              <a:t>Габриела</a:t>
            </a:r>
            <a:r>
              <a:rPr lang="ru-RU" b="1" i="1" dirty="0"/>
              <a:t> Аркадьевна, концертмейстер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3136" y="419375"/>
            <a:ext cx="8125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АУДИОРОЛИК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«Упражнения для восстановления после сидячей работы» </a:t>
            </a:r>
          </a:p>
        </p:txBody>
      </p:sp>
      <p:pic>
        <p:nvPicPr>
          <p:cNvPr id="2050" name="Picture 2" descr="Разминайся! 7 обязательных упражнений для тех, у кого сидячая работа |  Аргументы и Факт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6" y="1584661"/>
            <a:ext cx="6772828" cy="45081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qrcoder.ru/code/?https%3A%2F%2Fcloud.mail.ru%2Fpublic%2FdZqz%2FQwmwF2sVD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" y="1549585"/>
            <a:ext cx="1114438" cy="11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qrcoder.ru/code/?https%3A%2F%2Fcloud.mail.ru%2Fpublic%2F84vn%2FU9L1Tgk1z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3" y="4948778"/>
            <a:ext cx="1143858" cy="11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1345" y="4504809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комплекс </a:t>
            </a:r>
            <a:r>
              <a:rPr lang="ru-RU" b="1" i="1" dirty="0"/>
              <a:t>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1345" y="2585962"/>
            <a:ext cx="1351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комплекс 1</a:t>
            </a:r>
          </a:p>
        </p:txBody>
      </p:sp>
    </p:spTree>
    <p:extLst>
      <p:ext uri="{BB962C8B-B14F-4D97-AF65-F5344CB8AC3E}">
        <p14:creationId xmlns:p14="http://schemas.microsoft.com/office/powerpoint/2010/main" val="124420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421927"/>
              </p:ext>
            </p:extLst>
          </p:nvPr>
        </p:nvGraphicFramePr>
        <p:xfrm>
          <a:off x="894974" y="1607065"/>
          <a:ext cx="4478637" cy="335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Презентация" r:id="rId3" imgW="4762440" imgH="3571920" progId="PowerPoint.Show.12">
                  <p:embed/>
                </p:oleObj>
              </mc:Choice>
              <mc:Fallback>
                <p:oleObj name="Презентация" r:id="rId3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4974" y="1607065"/>
                        <a:ext cx="4478637" cy="3358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37246" y="844604"/>
            <a:ext cx="377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«Разминка для Здоровья»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76035" y="836613"/>
            <a:ext cx="365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«10 простых упражнений»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291" y="235333"/>
            <a:ext cx="49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ЭЛЕКТРОННЫЕ ПРЕЗЕНТАЦИИ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865" t="22842" r="27466" b="13342"/>
          <a:stretch/>
        </p:blipFill>
        <p:spPr>
          <a:xfrm>
            <a:off x="6763207" y="1628954"/>
            <a:ext cx="4470476" cy="3364734"/>
          </a:xfrm>
          <a:prstGeom prst="rect">
            <a:avLst/>
          </a:prstGeom>
        </p:spPr>
      </p:pic>
      <p:pic>
        <p:nvPicPr>
          <p:cNvPr id="1038" name="Picture 14" descr="http://qrcoder.ru/code/?https%3A%2F%2Fcloud.mail.ru%2Fpublic%2FdZqz%2FQwmwF2sVD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41" y="39354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qrcoder.ru/code/?https%3A%2F%2Fcloud.mail.ru%2Fpublic%2Fmm2X%2Fus5BxseTm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24" y="39354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12AFB8-E7F7-4FB9-8E56-1BA99EC5BC2B}"/>
              </a:ext>
            </a:extLst>
          </p:cNvPr>
          <p:cNvSpPr/>
          <p:nvPr/>
        </p:nvSpPr>
        <p:spPr>
          <a:xfrm>
            <a:off x="894974" y="5831774"/>
            <a:ext cx="4209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Савицкая Ксения Денисовна, методист </a:t>
            </a:r>
            <a:endParaRPr lang="ru-RU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CD4069-128D-475C-857A-38FB39AC2DAF}"/>
              </a:ext>
            </a:extLst>
          </p:cNvPr>
          <p:cNvSpPr/>
          <p:nvPr/>
        </p:nvSpPr>
        <p:spPr>
          <a:xfrm>
            <a:off x="7120020" y="5693274"/>
            <a:ext cx="4209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err="1"/>
              <a:t>Шедько</a:t>
            </a:r>
            <a:r>
              <a:rPr lang="ru-RU" b="1" i="1" dirty="0"/>
              <a:t> Антон Александрович,</a:t>
            </a:r>
          </a:p>
          <a:p>
            <a:pPr algn="r"/>
            <a:r>
              <a:rPr lang="ru-RU" b="1" i="1" dirty="0"/>
              <a:t>педагог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30233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5662" y="414546"/>
            <a:ext cx="540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ТЕКСТОВЫЕ РЕКОМЕНДАЦИИ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40F2BCD-5103-4347-8689-61149CF681AB}"/>
              </a:ext>
            </a:extLst>
          </p:cNvPr>
          <p:cNvGrpSpPr/>
          <p:nvPr/>
        </p:nvGrpSpPr>
        <p:grpSpPr>
          <a:xfrm>
            <a:off x="0" y="1245960"/>
            <a:ext cx="6211819" cy="1562100"/>
            <a:chOff x="-1576" y="1055542"/>
            <a:chExt cx="6213395" cy="15621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371558" y="1374927"/>
              <a:ext cx="32962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400" b="1" i="1" dirty="0">
                  <a:solidFill>
                    <a:srgbClr val="C00000"/>
                  </a:solidFill>
                </a:rPr>
                <a:t>«</a:t>
              </a:r>
              <a:r>
                <a:rPr lang="ru-RU" sz="2400" b="1" dirty="0">
                  <a:solidFill>
                    <a:srgbClr val="C00000"/>
                  </a:solidFill>
                </a:rPr>
                <a:t>Королевская осанка» </a:t>
              </a:r>
            </a:p>
          </p:txBody>
        </p:sp>
        <p:pic>
          <p:nvPicPr>
            <p:cNvPr id="3078" name="Picture 6" descr="http://qrcoder.ru/code/?https%3A%2F%2Fcloud.mail.ru%2Fpublic%2FJBbo%2F5jUyybBBE&amp;4&amp;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719" y="1055542"/>
              <a:ext cx="15621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8807D071-1571-4BB6-83DD-8D12CB845157}"/>
                </a:ext>
              </a:extLst>
            </p:cNvPr>
            <p:cNvSpPr/>
            <p:nvPr/>
          </p:nvSpPr>
          <p:spPr>
            <a:xfrm>
              <a:off x="-1576" y="1858828"/>
              <a:ext cx="465129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i="1" dirty="0"/>
                <a:t>Данилина Марина Викторовна, </a:t>
              </a:r>
            </a:p>
            <a:p>
              <a:pPr algn="r"/>
              <a:r>
                <a:rPr lang="ru-RU" b="1" i="1" dirty="0"/>
                <a:t>педагог дополнительного образования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C7837B8-E3C3-43D6-9A01-480AC6BAF9FA}"/>
              </a:ext>
            </a:extLst>
          </p:cNvPr>
          <p:cNvGrpSpPr/>
          <p:nvPr/>
        </p:nvGrpSpPr>
        <p:grpSpPr>
          <a:xfrm>
            <a:off x="1882775" y="2821124"/>
            <a:ext cx="6544379" cy="1562100"/>
            <a:chOff x="2443216" y="2815548"/>
            <a:chExt cx="6544379" cy="1562100"/>
          </a:xfrm>
        </p:grpSpPr>
        <p:pic>
          <p:nvPicPr>
            <p:cNvPr id="3076" name="Picture 4" descr="http://qrcoder.ru/code/?https%3A%2F%2Fcloud.mail.ru%2Fpublic%2FPPaD%2FQy7Tzh6Gb&amp;4&amp;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5495" y="2815548"/>
              <a:ext cx="15621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DA61770-2706-4FB1-BE04-E98A0DA51E1D}"/>
                </a:ext>
              </a:extLst>
            </p:cNvPr>
            <p:cNvGrpSpPr/>
            <p:nvPr/>
          </p:nvGrpSpPr>
          <p:grpSpPr>
            <a:xfrm>
              <a:off x="2443216" y="3116358"/>
              <a:ext cx="4913525" cy="1072864"/>
              <a:chOff x="2443216" y="3116358"/>
              <a:chExt cx="4913525" cy="1072864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2443216" y="3116358"/>
                <a:ext cx="49135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sz="2400" b="1" dirty="0">
                    <a:solidFill>
                      <a:srgbClr val="C00000"/>
                    </a:solidFill>
                  </a:rPr>
                  <a:t>«Общеукрепляющие упражнения»</a:t>
                </a:r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81E2661E-7319-459F-B110-C11D559107AE}"/>
                  </a:ext>
                </a:extLst>
              </p:cNvPr>
              <p:cNvSpPr/>
              <p:nvPr/>
            </p:nvSpPr>
            <p:spPr>
              <a:xfrm>
                <a:off x="2878046" y="3542891"/>
                <a:ext cx="44786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b="1" i="1" dirty="0"/>
                  <a:t>Стеклянникова Наталья Александровна, </a:t>
                </a:r>
              </a:p>
              <a:p>
                <a:pPr algn="r"/>
                <a:r>
                  <a:rPr lang="ru-RU" b="1" i="1" dirty="0"/>
                  <a:t>методист </a:t>
                </a:r>
              </a:p>
            </p:txBody>
          </p: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ED8B552-0F53-4493-99B3-7260ED321FDD}"/>
              </a:ext>
            </a:extLst>
          </p:cNvPr>
          <p:cNvGrpSpPr/>
          <p:nvPr/>
        </p:nvGrpSpPr>
        <p:grpSpPr>
          <a:xfrm>
            <a:off x="3512947" y="4621331"/>
            <a:ext cx="6988552" cy="1562100"/>
            <a:chOff x="4774819" y="4575553"/>
            <a:chExt cx="6988552" cy="15621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786857" y="4876364"/>
              <a:ext cx="54023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2400" b="1" dirty="0">
                  <a:solidFill>
                    <a:srgbClr val="C00000"/>
                  </a:solidFill>
                </a:rPr>
                <a:t>«Тренировка всего тела для педагога»</a:t>
              </a:r>
            </a:p>
          </p:txBody>
        </p:sp>
        <p:pic>
          <p:nvPicPr>
            <p:cNvPr id="3074" name="Picture 2" descr="http://qrcoder.ru/code/?https%3A%2F%2Fcloud.mail.ru%2Fpublic%2F7WUB%2FoQ2RRzREs&amp;4&amp;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71" y="4575553"/>
              <a:ext cx="15621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27DB111-A6C8-4B60-84DF-CB643422598D}"/>
                </a:ext>
              </a:extLst>
            </p:cNvPr>
            <p:cNvSpPr/>
            <p:nvPr/>
          </p:nvSpPr>
          <p:spPr>
            <a:xfrm>
              <a:off x="4774819" y="5309982"/>
              <a:ext cx="54006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i="1" dirty="0"/>
                <a:t>Шарапов Антон Александрович, </a:t>
              </a:r>
            </a:p>
            <a:p>
              <a:pPr algn="r"/>
              <a:r>
                <a:rPr lang="ru-RU" b="1" i="1" dirty="0"/>
                <a:t>методист, педагог дополнительного образования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62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20.userapi.com/impg/tqCAnG3Gz8LYT-YvZNrmZ0fHVlVhi0EscTJ6bQ/I0mHedhGu6o.jpg?size=1264x1778&amp;quality=95&amp;sign=a876838eaa5519e9a779922c1ce1856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6" y="0"/>
            <a:ext cx="4875428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B73FC7-DE90-469E-BCD5-EA56C39FE596}"/>
              </a:ext>
            </a:extLst>
          </p:cNvPr>
          <p:cNvSpPr/>
          <p:nvPr/>
        </p:nvSpPr>
        <p:spPr>
          <a:xfrm>
            <a:off x="365672" y="404813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2 раздел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87688-9AF6-458A-9D3C-4612A6043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58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8213" r="-71"/>
          <a:stretch/>
        </p:blipFill>
        <p:spPr>
          <a:xfrm>
            <a:off x="988444" y="836614"/>
            <a:ext cx="4756156" cy="5035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1637668" y="5881857"/>
            <a:ext cx="1815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«Балерина»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5045" r="10684"/>
          <a:stretch/>
        </p:blipFill>
        <p:spPr>
          <a:xfrm>
            <a:off x="7758904" y="842715"/>
            <a:ext cx="2545068" cy="50391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6740319" y="5855344"/>
            <a:ext cx="3847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«Тренер по баскетболу»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4189" y="164528"/>
            <a:ext cx="612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ДЕКОРАТИВНО-ПРИКЛАДНОЕ ТВОРЧЕСТВО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4685" y="6314259"/>
            <a:ext cx="10862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«Мастерская радости», педагог </a:t>
            </a:r>
            <a:r>
              <a:rPr lang="ru-RU" b="1" i="1" dirty="0" err="1"/>
              <a:t>Застенкина</a:t>
            </a:r>
            <a:r>
              <a:rPr lang="ru-RU" b="1" i="1" dirty="0"/>
              <a:t>-Клименко Ольга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1368423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03" y="621091"/>
            <a:ext cx="3311172" cy="47554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9773291" y="5445614"/>
            <a:ext cx="1507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«Балет»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4" y="621503"/>
            <a:ext cx="3189817" cy="475172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4243368" y="5501630"/>
            <a:ext cx="3242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«Я люблю баскетбол»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9" y="620713"/>
            <a:ext cx="3637516" cy="478504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175349" y="5405753"/>
            <a:ext cx="1294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«Театр»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9806" y="6035678"/>
            <a:ext cx="767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Изостудия «Прекрасный мир», педагог Коваленко Ирина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0004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r="2763" b="2559"/>
          <a:stretch/>
        </p:blipFill>
        <p:spPr>
          <a:xfrm>
            <a:off x="121823" y="404813"/>
            <a:ext cx="3521903" cy="5107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121823" y="5581795"/>
            <a:ext cx="2566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«Волчок- боксер»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10407" b="526"/>
          <a:stretch/>
        </p:blipFill>
        <p:spPr>
          <a:xfrm>
            <a:off x="3846124" y="404813"/>
            <a:ext cx="3521903" cy="51146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643726" y="5602813"/>
            <a:ext cx="3744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«Забавный лыжник»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>
          <a:xfrm>
            <a:off x="7570425" y="412173"/>
            <a:ext cx="3521903" cy="5107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9038673" y="5546128"/>
            <a:ext cx="1989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«На коньках»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6946" y="6155199"/>
            <a:ext cx="733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Объединение «Мягкая сказка», педагог Загорская Светлана Олеговна</a:t>
            </a:r>
          </a:p>
        </p:txBody>
      </p:sp>
    </p:spTree>
    <p:extLst>
      <p:ext uri="{BB962C8B-B14F-4D97-AF65-F5344CB8AC3E}">
        <p14:creationId xmlns:p14="http://schemas.microsoft.com/office/powerpoint/2010/main" val="142061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6" y="396797"/>
            <a:ext cx="3833813" cy="511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368559" y="5920126"/>
            <a:ext cx="5104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Координатор Маркелова </a:t>
            </a:r>
            <a:r>
              <a:rPr lang="ru-RU" b="1" i="1" dirty="0" err="1"/>
              <a:t>Габриела</a:t>
            </a:r>
            <a:r>
              <a:rPr lang="ru-RU" b="1" i="1" dirty="0"/>
              <a:t> Аркадьевна, концертмейстер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r="7542"/>
          <a:stretch/>
        </p:blipFill>
        <p:spPr>
          <a:xfrm>
            <a:off x="5919278" y="396797"/>
            <a:ext cx="5211700" cy="511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6573267" y="5876925"/>
            <a:ext cx="4557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Объединение «Пёстрый мир узоров», педагог Трефилова Ольга </a:t>
            </a:r>
            <a:r>
              <a:rPr lang="ru-RU" b="1" i="1" dirty="0" err="1"/>
              <a:t>Адольфовна</a:t>
            </a:r>
            <a:r>
              <a:rPr lang="ru-RU" b="1" i="1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A94EED-E995-42AE-BA56-DA646AABD878}"/>
              </a:ext>
            </a:extLst>
          </p:cNvPr>
          <p:cNvSpPr/>
          <p:nvPr/>
        </p:nvSpPr>
        <p:spPr>
          <a:xfrm>
            <a:off x="368559" y="5508547"/>
            <a:ext cx="5550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«Утро начинается с зарядки и закалки!»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85D390-1858-4E8A-BE71-A7BE2EDFD48D}"/>
              </a:ext>
            </a:extLst>
          </p:cNvPr>
          <p:cNvSpPr/>
          <p:nvPr/>
        </p:nvSpPr>
        <p:spPr>
          <a:xfrm>
            <a:off x="6429199" y="5508546"/>
            <a:ext cx="4701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«Коврик  для занятий йогой»</a:t>
            </a:r>
          </a:p>
        </p:txBody>
      </p:sp>
    </p:spTree>
    <p:extLst>
      <p:ext uri="{BB962C8B-B14F-4D97-AF65-F5344CB8AC3E}">
        <p14:creationId xmlns:p14="http://schemas.microsoft.com/office/powerpoint/2010/main" val="169355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26" y="609295"/>
            <a:ext cx="6797747" cy="51036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304465" y="6089134"/>
            <a:ext cx="7803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«Прекрасный мир», педагог Коваленко Ирина Ивановна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B94D6A-A02F-4323-9522-FC365998069A}"/>
              </a:ext>
            </a:extLst>
          </p:cNvPr>
          <p:cNvSpPr/>
          <p:nvPr/>
        </p:nvSpPr>
        <p:spPr>
          <a:xfrm>
            <a:off x="3503854" y="5719563"/>
            <a:ext cx="518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«Спортивные аттракционы на воде» </a:t>
            </a:r>
          </a:p>
        </p:txBody>
      </p:sp>
    </p:spTree>
    <p:extLst>
      <p:ext uri="{BB962C8B-B14F-4D97-AF65-F5344CB8AC3E}">
        <p14:creationId xmlns:p14="http://schemas.microsoft.com/office/powerpoint/2010/main" val="309318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468" y="5876925"/>
            <a:ext cx="5397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Объединение «Бисерная мозаика».</a:t>
            </a:r>
          </a:p>
          <a:p>
            <a:r>
              <a:rPr lang="ru-RU" b="1" i="1" dirty="0"/>
              <a:t>педагог </a:t>
            </a:r>
            <a:r>
              <a:rPr lang="ru-RU" b="1" i="1" dirty="0" err="1"/>
              <a:t>Некрылова</a:t>
            </a:r>
            <a:r>
              <a:rPr lang="ru-RU" b="1" i="1" dirty="0"/>
              <a:t> Александра Владимировна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04813"/>
            <a:ext cx="3426896" cy="4787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5658887" y="5774728"/>
            <a:ext cx="561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Объединение «Английский для начинающих»,</a:t>
            </a:r>
          </a:p>
          <a:p>
            <a:pPr algn="r"/>
            <a:r>
              <a:rPr lang="ru-RU" b="1" i="1" dirty="0"/>
              <a:t>педагог </a:t>
            </a:r>
            <a:r>
              <a:rPr lang="ru-RU" b="1" i="1" dirty="0" err="1"/>
              <a:t>Енацкая</a:t>
            </a:r>
            <a:r>
              <a:rPr lang="ru-RU" b="1" i="1" dirty="0"/>
              <a:t> Стефания Анатольевна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66" y="404813"/>
            <a:ext cx="6781651" cy="48054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D71134-F7B5-4A68-88D2-272B7C92F5B1}"/>
              </a:ext>
            </a:extLst>
          </p:cNvPr>
          <p:cNvSpPr/>
          <p:nvPr/>
        </p:nvSpPr>
        <p:spPr>
          <a:xfrm>
            <a:off x="6617469" y="5218314"/>
            <a:ext cx="4663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Плакат «Движение – это жизнь!»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CDE95E-35B1-47ED-ABC6-BFB827C7D41A}"/>
              </a:ext>
            </a:extLst>
          </p:cNvPr>
          <p:cNvSpPr/>
          <p:nvPr/>
        </p:nvSpPr>
        <p:spPr>
          <a:xfrm>
            <a:off x="317469" y="5135845"/>
            <a:ext cx="4770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Комикс «Нельзя купаться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 холодной воде без подготовки»</a:t>
            </a:r>
          </a:p>
        </p:txBody>
      </p:sp>
    </p:spTree>
    <p:extLst>
      <p:ext uri="{BB962C8B-B14F-4D97-AF65-F5344CB8AC3E}">
        <p14:creationId xmlns:p14="http://schemas.microsoft.com/office/powerpoint/2010/main" val="98479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8964" y="1991563"/>
            <a:ext cx="9634072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4400" b="1" dirty="0">
                <a:solidFill>
                  <a:srgbClr val="C00000"/>
                </a:solidFill>
              </a:rPr>
              <a:t>Здоровье — </a:t>
            </a:r>
          </a:p>
          <a:p>
            <a:pPr algn="ctr">
              <a:spcAft>
                <a:spcPts val="600"/>
              </a:spcAft>
            </a:pPr>
            <a:r>
              <a:rPr lang="ru-RU" sz="4400" b="1" dirty="0">
                <a:solidFill>
                  <a:srgbClr val="C00000"/>
                </a:solidFill>
              </a:rPr>
              <a:t>это наше богатство, </a:t>
            </a:r>
          </a:p>
          <a:p>
            <a:pPr algn="ctr">
              <a:spcAft>
                <a:spcPts val="600"/>
              </a:spcAft>
            </a:pPr>
            <a:r>
              <a:rPr lang="ru-RU" sz="4400" b="1" dirty="0">
                <a:solidFill>
                  <a:srgbClr val="C00000"/>
                </a:solidFill>
              </a:rPr>
              <a:t>сохранить которое можно</a:t>
            </a:r>
          </a:p>
          <a:p>
            <a:pPr algn="ctr">
              <a:spcAft>
                <a:spcPts val="600"/>
              </a:spcAft>
            </a:pPr>
            <a:r>
              <a:rPr lang="ru-RU" sz="4400" b="1" dirty="0">
                <a:solidFill>
                  <a:srgbClr val="C00000"/>
                </a:solidFill>
              </a:rPr>
              <a:t>только при правильном образе жизни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7DBA69-D400-4418-8F4F-FC6CFF3448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5E5CE3-D733-4369-A2B1-337C0BEAC8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813"/>
            <a:ext cx="2641183" cy="9928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652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72" y="981075"/>
            <a:ext cx="6710654" cy="4747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1454520" y="6211956"/>
            <a:ext cx="9282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«Компьютерная графика», педагог </a:t>
            </a:r>
            <a:r>
              <a:rPr lang="ru-RU" b="1" i="1" dirty="0" err="1"/>
              <a:t>Стренакова</a:t>
            </a:r>
            <a:r>
              <a:rPr lang="ru-RU" b="1" i="1" dirty="0"/>
              <a:t> Мария </a:t>
            </a:r>
            <a:r>
              <a:rPr lang="ru-RU" b="1" i="1" dirty="0" err="1"/>
              <a:t>Салемовна</a:t>
            </a:r>
            <a:endParaRPr lang="ru-RU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31985" y="159048"/>
            <a:ext cx="392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ru-RU" dirty="0"/>
              <a:t>КОМПЬЮТЕРНАЯ ГРАФИКА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4024D7-FFEB-4DD4-A518-50057058058D}"/>
              </a:ext>
            </a:extLst>
          </p:cNvPr>
          <p:cNvSpPr/>
          <p:nvPr/>
        </p:nvSpPr>
        <p:spPr>
          <a:xfrm>
            <a:off x="3865084" y="5740131"/>
            <a:ext cx="4461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Плакат «Спорт - это жизни!»</a:t>
            </a:r>
          </a:p>
        </p:txBody>
      </p:sp>
    </p:spTree>
    <p:extLst>
      <p:ext uri="{BB962C8B-B14F-4D97-AF65-F5344CB8AC3E}">
        <p14:creationId xmlns:p14="http://schemas.microsoft.com/office/powerpoint/2010/main" val="274019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7466" y="159048"/>
            <a:ext cx="161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ЧЕК-ЛИСТ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" r="2176" b="2658"/>
          <a:stretch/>
        </p:blipFill>
        <p:spPr>
          <a:xfrm>
            <a:off x="544309" y="664623"/>
            <a:ext cx="6102818" cy="416931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544309" y="5957901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Савицкая Ксения Денисовна, методист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D0C636-9815-4B47-A28C-9E4C36C29B0E}"/>
              </a:ext>
            </a:extLst>
          </p:cNvPr>
          <p:cNvSpPr/>
          <p:nvPr/>
        </p:nvSpPr>
        <p:spPr>
          <a:xfrm>
            <a:off x="544309" y="5394466"/>
            <a:ext cx="297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</a:t>
            </a:r>
            <a:r>
              <a:rPr lang="ru-RU" sz="2400" b="1" dirty="0" err="1">
                <a:solidFill>
                  <a:srgbClr val="C00000"/>
                </a:solidFill>
              </a:rPr>
              <a:t>Трекер</a:t>
            </a:r>
            <a:r>
              <a:rPr lang="ru-RU" sz="2400" b="1" dirty="0">
                <a:solidFill>
                  <a:srgbClr val="C00000"/>
                </a:solidFill>
              </a:rPr>
              <a:t> разминок»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70" y="620713"/>
            <a:ext cx="3427313" cy="48448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6723392" y="5876925"/>
            <a:ext cx="4233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 err="1"/>
              <a:t>Шедько</a:t>
            </a:r>
            <a:r>
              <a:rPr lang="ru-RU" b="1" i="1" dirty="0"/>
              <a:t> Артем Александрович,</a:t>
            </a:r>
          </a:p>
          <a:p>
            <a:pPr algn="r"/>
            <a:r>
              <a:rPr lang="ru-RU" b="1" i="1" dirty="0"/>
              <a:t>педагог дополнительного образования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9BD95-54BB-4698-9F4A-E12DEB11ABC6}"/>
              </a:ext>
            </a:extLst>
          </p:cNvPr>
          <p:cNvSpPr/>
          <p:nvPr/>
        </p:nvSpPr>
        <p:spPr>
          <a:xfrm>
            <a:off x="7163820" y="5415260"/>
            <a:ext cx="3656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«Календарь на неделю»</a:t>
            </a:r>
          </a:p>
        </p:txBody>
      </p:sp>
    </p:spTree>
    <p:extLst>
      <p:ext uri="{BB962C8B-B14F-4D97-AF65-F5344CB8AC3E}">
        <p14:creationId xmlns:p14="http://schemas.microsoft.com/office/powerpoint/2010/main" val="260722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442729"/>
              </p:ext>
            </p:extLst>
          </p:nvPr>
        </p:nvGraphicFramePr>
        <p:xfrm>
          <a:off x="3656013" y="0"/>
          <a:ext cx="4879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Acrobat Document" r:id="rId3" imgW="5781655" imgH="8124570" progId="AcroExch.Document.DC">
                  <p:embed/>
                </p:oleObj>
              </mc:Choice>
              <mc:Fallback>
                <p:oleObj name="Acrobat Document" r:id="rId3" imgW="5781655" imgH="81245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6013" y="0"/>
                        <a:ext cx="487997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635DCE-8C15-4BED-9D5D-B05418D9DBA3}"/>
              </a:ext>
            </a:extLst>
          </p:cNvPr>
          <p:cNvSpPr/>
          <p:nvPr/>
        </p:nvSpPr>
        <p:spPr>
          <a:xfrm>
            <a:off x="369345" y="404813"/>
            <a:ext cx="1728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3 раздел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2C494A-16E9-47FB-A4EB-AB9150F937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343525"/>
            <a:ext cx="3045345" cy="5107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731838" y="5950634"/>
            <a:ext cx="5953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Объединение «Мастерская радости»,</a:t>
            </a:r>
          </a:p>
          <a:p>
            <a:r>
              <a:rPr lang="ru-RU" b="1" i="1" dirty="0"/>
              <a:t>педагог </a:t>
            </a:r>
            <a:r>
              <a:rPr lang="ru-RU" b="1" i="1" dirty="0" err="1"/>
              <a:t>Застенкина</a:t>
            </a:r>
            <a:r>
              <a:rPr lang="ru-RU" b="1" i="1" dirty="0"/>
              <a:t>-Клименко Ольга Александровна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9" y="404813"/>
            <a:ext cx="3994870" cy="50878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6685153" y="5973283"/>
            <a:ext cx="4188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/>
              <a:t>Савицкая Ксения Денисовна, методист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1D33B0-6712-4AE4-849F-E715BA2D5A43}"/>
              </a:ext>
            </a:extLst>
          </p:cNvPr>
          <p:cNvSpPr/>
          <p:nvPr/>
        </p:nvSpPr>
        <p:spPr>
          <a:xfrm>
            <a:off x="5777098" y="5513118"/>
            <a:ext cx="5097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«Чек-лист здорового рабочего дня»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BA4184-94FD-433E-8EDC-92A7EC12800E}"/>
              </a:ext>
            </a:extLst>
          </p:cNvPr>
          <p:cNvSpPr/>
          <p:nvPr/>
        </p:nvSpPr>
        <p:spPr>
          <a:xfrm>
            <a:off x="731838" y="5491501"/>
            <a:ext cx="4456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«Доктор, регулярный осмотр»</a:t>
            </a:r>
          </a:p>
        </p:txBody>
      </p:sp>
    </p:spTree>
    <p:extLst>
      <p:ext uri="{BB962C8B-B14F-4D97-AF65-F5344CB8AC3E}">
        <p14:creationId xmlns:p14="http://schemas.microsoft.com/office/powerpoint/2010/main" val="202884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3848" r="2446" b="13820"/>
          <a:stretch/>
        </p:blipFill>
        <p:spPr>
          <a:xfrm>
            <a:off x="888319" y="404813"/>
            <a:ext cx="3844632" cy="4740761"/>
          </a:xfrm>
          <a:prstGeom prst="rect">
            <a:avLst/>
          </a:prstGeom>
          <a:ln>
            <a:solidFill>
              <a:srgbClr val="66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888319" y="5987482"/>
            <a:ext cx="4771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Шедько</a:t>
            </a:r>
            <a:r>
              <a:rPr lang="ru-RU" b="1" i="1" dirty="0"/>
              <a:t> Артем Александрович,</a:t>
            </a:r>
          </a:p>
          <a:p>
            <a:r>
              <a:rPr lang="ru-RU" b="1" i="1" dirty="0"/>
              <a:t>педагог дополнительного образования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41" y="389415"/>
            <a:ext cx="3316900" cy="46888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6342367" y="5950634"/>
            <a:ext cx="4184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Объединение «Мягкая сказка»,</a:t>
            </a:r>
          </a:p>
          <a:p>
            <a:pPr algn="r"/>
            <a:r>
              <a:rPr lang="ru-RU" b="1" i="1" dirty="0"/>
              <a:t>педагог  Загорская Светлана Олеговна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83FBE8-62F2-47A5-A020-95BE7A317B9D}"/>
              </a:ext>
            </a:extLst>
          </p:cNvPr>
          <p:cNvSpPr/>
          <p:nvPr/>
        </p:nvSpPr>
        <p:spPr>
          <a:xfrm>
            <a:off x="864154" y="5127018"/>
            <a:ext cx="5331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Календарь на месяц для учащихся (инфографика)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DB9EBE-F0F7-46A9-81EC-9C501EA1FA04}"/>
              </a:ext>
            </a:extLst>
          </p:cNvPr>
          <p:cNvSpPr/>
          <p:nvPr/>
        </p:nvSpPr>
        <p:spPr>
          <a:xfrm>
            <a:off x="5806440" y="5075460"/>
            <a:ext cx="4720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«Распорядок дня – 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польза для здоровья» (чек-лист)</a:t>
            </a:r>
          </a:p>
        </p:txBody>
      </p:sp>
    </p:spTree>
    <p:extLst>
      <p:ext uri="{BB962C8B-B14F-4D97-AF65-F5344CB8AC3E}">
        <p14:creationId xmlns:p14="http://schemas.microsoft.com/office/powerpoint/2010/main" val="101283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9199" r="11019" b="7097"/>
          <a:stretch/>
        </p:blipFill>
        <p:spPr>
          <a:xfrm>
            <a:off x="7311074" y="536253"/>
            <a:ext cx="3143050" cy="469591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5689566" y="5977387"/>
            <a:ext cx="485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Шарапов Антон Александрович,</a:t>
            </a:r>
          </a:p>
          <a:p>
            <a:pPr algn="r"/>
            <a:r>
              <a:rPr lang="ru-RU" b="1" i="1" dirty="0"/>
              <a:t>педагог дополнительного образования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0" y="407306"/>
            <a:ext cx="3504364" cy="49538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878340" y="6254386"/>
            <a:ext cx="4673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Гельм</a:t>
            </a:r>
            <a:r>
              <a:rPr lang="ru-RU" b="1" i="1" dirty="0"/>
              <a:t>-Розин Татьяна Юрьевна, методист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58A742-0A2E-4C5F-B77C-C2E49781B41F}"/>
              </a:ext>
            </a:extLst>
          </p:cNvPr>
          <p:cNvSpPr/>
          <p:nvPr/>
        </p:nvSpPr>
        <p:spPr>
          <a:xfrm>
            <a:off x="6375418" y="5160427"/>
            <a:ext cx="4078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«Чек-лист на неделю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для хорошего настроения»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60FDEF-F3A2-4F9D-9649-9D5C4CD0BE36}"/>
              </a:ext>
            </a:extLst>
          </p:cNvPr>
          <p:cNvSpPr/>
          <p:nvPr/>
        </p:nvSpPr>
        <p:spPr>
          <a:xfrm>
            <a:off x="878340" y="5529759"/>
            <a:ext cx="447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«Чек-лист планирования дня»</a:t>
            </a:r>
          </a:p>
        </p:txBody>
      </p:sp>
    </p:spTree>
    <p:extLst>
      <p:ext uri="{BB962C8B-B14F-4D97-AF65-F5344CB8AC3E}">
        <p14:creationId xmlns:p14="http://schemas.microsoft.com/office/powerpoint/2010/main" val="380384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711457"/>
              </p:ext>
            </p:extLst>
          </p:nvPr>
        </p:nvGraphicFramePr>
        <p:xfrm>
          <a:off x="3655613" y="0"/>
          <a:ext cx="488077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Acrobat Document" r:id="rId3" imgW="5781655" imgH="8124570" progId="AcroExch.Document.DC">
                  <p:embed/>
                </p:oleObj>
              </mc:Choice>
              <mc:Fallback>
                <p:oleObj name="Acrobat Document" r:id="rId3" imgW="5781655" imgH="81245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5613" y="0"/>
                        <a:ext cx="488077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362C44-5DE3-4E15-9531-BD46B35E12E1}"/>
              </a:ext>
            </a:extLst>
          </p:cNvPr>
          <p:cNvSpPr/>
          <p:nvPr/>
        </p:nvSpPr>
        <p:spPr>
          <a:xfrm>
            <a:off x="330673" y="404813"/>
            <a:ext cx="1754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4 раздел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B6956-8A70-43F5-9E49-B6AB7C633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16903" r="7396" b="10584"/>
          <a:stretch/>
        </p:blipFill>
        <p:spPr>
          <a:xfrm>
            <a:off x="7526701" y="404813"/>
            <a:ext cx="3754074" cy="511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6380574" y="5959924"/>
            <a:ext cx="5017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Объединение «Волшебный крючок»,</a:t>
            </a:r>
          </a:p>
          <a:p>
            <a:pPr algn="r"/>
            <a:r>
              <a:rPr lang="ru-RU" b="1" i="1" dirty="0"/>
              <a:t>педагог </a:t>
            </a:r>
            <a:r>
              <a:rPr lang="ru-RU" b="1" i="1" dirty="0" err="1"/>
              <a:t>Некрылова</a:t>
            </a:r>
            <a:r>
              <a:rPr lang="ru-RU" b="1" i="1" dirty="0"/>
              <a:t> Александра Владимировна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9276"/>
          <a:stretch/>
        </p:blipFill>
        <p:spPr>
          <a:xfrm>
            <a:off x="272824" y="351631"/>
            <a:ext cx="3276246" cy="5111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262157" y="5959924"/>
            <a:ext cx="4765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Объединение «Мягкая сказка»,</a:t>
            </a:r>
          </a:p>
          <a:p>
            <a:r>
              <a:rPr lang="ru-RU" b="1" i="1" dirty="0"/>
              <a:t>педагог Загорская Светлана Олеговна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3964"/>
          <a:stretch/>
        </p:blipFill>
        <p:spPr>
          <a:xfrm>
            <a:off x="3808916" y="404813"/>
            <a:ext cx="3457939" cy="28901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632684" y="3818796"/>
            <a:ext cx="4078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«Пестрый мир»,</a:t>
            </a:r>
          </a:p>
          <a:p>
            <a:pPr algn="ctr"/>
            <a:r>
              <a:rPr lang="ru-RU" b="1" i="1" dirty="0"/>
              <a:t>педагог Трефилова </a:t>
            </a:r>
          </a:p>
          <a:p>
            <a:pPr algn="ctr"/>
            <a:r>
              <a:rPr lang="ru-RU" b="1" i="1" dirty="0"/>
              <a:t>Ольга </a:t>
            </a:r>
            <a:r>
              <a:rPr lang="ru-RU" b="1" i="1" dirty="0" err="1"/>
              <a:t>Адольфовна</a:t>
            </a:r>
            <a:endParaRPr lang="ru-RU" b="1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327ADB-F34E-45E9-982F-E96CB7BEB47E}"/>
              </a:ext>
            </a:extLst>
          </p:cNvPr>
          <p:cNvSpPr/>
          <p:nvPr/>
        </p:nvSpPr>
        <p:spPr>
          <a:xfrm>
            <a:off x="3817612" y="3408976"/>
            <a:ext cx="3744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Свежее полотенце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2382AF-8659-4284-B958-EBF50BABF78B}"/>
              </a:ext>
            </a:extLst>
          </p:cNvPr>
          <p:cNvSpPr/>
          <p:nvPr/>
        </p:nvSpPr>
        <p:spPr>
          <a:xfrm>
            <a:off x="262157" y="5516563"/>
            <a:ext cx="3923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«Чистота - залог здоровья»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AA8709-0DE8-467B-A786-2AFEA7B9926B}"/>
              </a:ext>
            </a:extLst>
          </p:cNvPr>
          <p:cNvSpPr/>
          <p:nvPr/>
        </p:nvSpPr>
        <p:spPr>
          <a:xfrm>
            <a:off x="6224656" y="5588430"/>
            <a:ext cx="5056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«Предметы личной гигиены» </a:t>
            </a:r>
          </a:p>
        </p:txBody>
      </p:sp>
    </p:spTree>
    <p:extLst>
      <p:ext uri="{BB962C8B-B14F-4D97-AF65-F5344CB8AC3E}">
        <p14:creationId xmlns:p14="http://schemas.microsoft.com/office/powerpoint/2010/main" val="117534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3400" r="10216"/>
          <a:stretch/>
        </p:blipFill>
        <p:spPr>
          <a:xfrm>
            <a:off x="1725707" y="419036"/>
            <a:ext cx="3681189" cy="51450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1725707" y="5560651"/>
            <a:ext cx="2382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«Фея прически»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3093" r="11363" b="2280"/>
          <a:stretch/>
        </p:blipFill>
        <p:spPr>
          <a:xfrm>
            <a:off x="6647946" y="413856"/>
            <a:ext cx="3687059" cy="51330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8115105" y="5525959"/>
            <a:ext cx="2219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«Фея чистоты»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4136" y="6089134"/>
            <a:ext cx="10563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«Мастерская радости», педагог </a:t>
            </a:r>
            <a:r>
              <a:rPr lang="ru-RU" b="1" i="1" dirty="0" err="1"/>
              <a:t>Застенкина</a:t>
            </a:r>
            <a:r>
              <a:rPr lang="ru-RU" b="1" i="1" dirty="0"/>
              <a:t>-Клименко Ольга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237513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108902"/>
              </p:ext>
            </p:extLst>
          </p:nvPr>
        </p:nvGraphicFramePr>
        <p:xfrm>
          <a:off x="3655613" y="0"/>
          <a:ext cx="488077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Acrobat Document" r:id="rId3" imgW="5781655" imgH="8124570" progId="AcroExch.Document.DC">
                  <p:embed/>
                </p:oleObj>
              </mc:Choice>
              <mc:Fallback>
                <p:oleObj name="Acrobat Document" r:id="rId3" imgW="5781655" imgH="81245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5613" y="0"/>
                        <a:ext cx="488077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662CE-8C7C-4B27-BF37-2509177594C9}"/>
              </a:ext>
            </a:extLst>
          </p:cNvPr>
          <p:cNvSpPr/>
          <p:nvPr/>
        </p:nvSpPr>
        <p:spPr>
          <a:xfrm>
            <a:off x="285459" y="404813"/>
            <a:ext cx="1728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5 раздел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8D758-07FD-4E43-A2F7-3F588B4A1A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7979" y="532578"/>
            <a:ext cx="6996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Сборник материалов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«Научите меня быть здоровым!» 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1225" y="2077247"/>
            <a:ext cx="103338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Создание общего собрания (сборника) осуществлялось в рамках</a:t>
            </a:r>
          </a:p>
          <a:p>
            <a:pPr algn="ctr"/>
            <a:r>
              <a:rPr lang="ru-RU" sz="2000" b="1" dirty="0"/>
              <a:t>детско-взрослого проекта «Образ жизни – здоровье»</a:t>
            </a:r>
          </a:p>
          <a:p>
            <a:pPr algn="ctr"/>
            <a:r>
              <a:rPr lang="ru-RU" sz="2000" b="1" dirty="0"/>
              <a:t>по направлению деятельности </a:t>
            </a:r>
            <a:r>
              <a:rPr lang="ru-RU" sz="2000" b="1" dirty="0" err="1"/>
              <a:t>здоровьесбережение</a:t>
            </a:r>
            <a:r>
              <a:rPr lang="ru-RU" sz="2000" b="1" dirty="0"/>
              <a:t>.</a:t>
            </a:r>
          </a:p>
          <a:p>
            <a:pPr algn="ctr"/>
            <a:r>
              <a:rPr lang="ru-RU" sz="2000" b="1" dirty="0"/>
              <a:t>В формировании сборника приняли участие учебные отделы ГБУ ДО ДДЮТ «На Ленской».</a:t>
            </a:r>
          </a:p>
          <a:p>
            <a:pPr algn="ctr"/>
            <a:r>
              <a:rPr lang="ru-RU" sz="2000" b="1" dirty="0"/>
              <a:t>В сборнике приведены материалы, отображающие творческий подход</a:t>
            </a:r>
          </a:p>
          <a:p>
            <a:pPr algn="ctr">
              <a:spcAft>
                <a:spcPts val="1200"/>
              </a:spcAft>
            </a:pPr>
            <a:r>
              <a:rPr lang="ru-RU" sz="2000" b="1" dirty="0"/>
              <a:t>к вопросу культуры здорового образа жизни.</a:t>
            </a:r>
          </a:p>
          <a:p>
            <a:pPr algn="ctr"/>
            <a:r>
              <a:rPr lang="ru-RU" sz="2000" b="1" dirty="0"/>
              <a:t>Представленное собрание  может  быть интересно специалистам</a:t>
            </a:r>
          </a:p>
          <a:p>
            <a:pPr algn="ctr"/>
            <a:r>
              <a:rPr lang="ru-RU" sz="2000" b="1" dirty="0"/>
              <a:t>основного и дополнительного образования для организации воспитательной работы</a:t>
            </a:r>
          </a:p>
          <a:p>
            <a:pPr algn="ctr"/>
            <a:r>
              <a:rPr lang="ru-RU" sz="2000" b="1" dirty="0"/>
              <a:t>по популяризации здорового образа жизни и формированию культуры здоровья,</a:t>
            </a:r>
          </a:p>
          <a:p>
            <a:pPr algn="ctr"/>
            <a:r>
              <a:rPr lang="ru-RU" sz="2000" b="1" dirty="0"/>
              <a:t>также для практического применения в своей работе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71D13B-2AE4-4EE4-A82D-5A447F8DAC67}"/>
              </a:ext>
            </a:extLst>
          </p:cNvPr>
          <p:cNvSpPr/>
          <p:nvPr/>
        </p:nvSpPr>
        <p:spPr>
          <a:xfrm>
            <a:off x="2646536" y="6325422"/>
            <a:ext cx="8634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Сост. Н.А. Стеклянникова. – Санкт-Петербург, ГБУ ДО ДДЮТ «На Ленской», 2024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BA887-6198-4E62-9371-79A8A87CC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66018" y="6258158"/>
            <a:ext cx="8859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«Рисуем пластилином», педагог  Данилина Марина Викторовна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5107" b="1608"/>
          <a:stretch/>
        </p:blipFill>
        <p:spPr>
          <a:xfrm>
            <a:off x="6408266" y="404813"/>
            <a:ext cx="3900959" cy="5131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2451"/>
          <a:stretch/>
        </p:blipFill>
        <p:spPr>
          <a:xfrm>
            <a:off x="1882775" y="414579"/>
            <a:ext cx="3760112" cy="51117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49BCC8-2ED6-4E01-B3E0-62E9200AC497}"/>
              </a:ext>
            </a:extLst>
          </p:cNvPr>
          <p:cNvSpPr/>
          <p:nvPr/>
        </p:nvSpPr>
        <p:spPr>
          <a:xfrm>
            <a:off x="4290246" y="5646092"/>
            <a:ext cx="3611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«Вкусно  и красиво»</a:t>
            </a:r>
          </a:p>
        </p:txBody>
      </p:sp>
    </p:spTree>
    <p:extLst>
      <p:ext uri="{BB962C8B-B14F-4D97-AF65-F5344CB8AC3E}">
        <p14:creationId xmlns:p14="http://schemas.microsoft.com/office/powerpoint/2010/main" val="70526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1" y="836613"/>
            <a:ext cx="4476833" cy="43789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179388" y="5193879"/>
            <a:ext cx="2878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«Зеленые яблочки»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26" y="823136"/>
            <a:ext cx="6273549" cy="43767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/>
          <p:cNvSpPr/>
          <p:nvPr/>
        </p:nvSpPr>
        <p:spPr>
          <a:xfrm>
            <a:off x="7961240" y="5215186"/>
            <a:ext cx="3319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«Натюрморт с тыквой»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94796" y="5904468"/>
            <a:ext cx="73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Объединение «Зазеркалье», педагог  Медведева Марина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605872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9" y="836613"/>
            <a:ext cx="5253893" cy="37926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2513927" y="5662279"/>
            <a:ext cx="7164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/>
              <a:t>Объединение «Прекрасный мир», педагог Коваленко Ирина Ивановна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36613"/>
            <a:ext cx="5184775" cy="37873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2B3E60-5B97-4CE0-86B6-C1EF9F19C52B}"/>
              </a:ext>
            </a:extLst>
          </p:cNvPr>
          <p:cNvSpPr/>
          <p:nvPr/>
        </p:nvSpPr>
        <p:spPr>
          <a:xfrm>
            <a:off x="3909020" y="4987199"/>
            <a:ext cx="4373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«Полезно и вкусно!» </a:t>
            </a:r>
          </a:p>
        </p:txBody>
      </p:sp>
    </p:spTree>
    <p:extLst>
      <p:ext uri="{BB962C8B-B14F-4D97-AF65-F5344CB8AC3E}">
        <p14:creationId xmlns:p14="http://schemas.microsoft.com/office/powerpoint/2010/main" val="58506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98" y="404813"/>
            <a:ext cx="8576927" cy="48245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1059180" y="6006935"/>
            <a:ext cx="10073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«Компьютерная графика», педагог </a:t>
            </a:r>
            <a:r>
              <a:rPr lang="ru-RU" b="1" i="1" dirty="0" err="1"/>
              <a:t>Стренакова</a:t>
            </a:r>
            <a:r>
              <a:rPr lang="ru-RU" b="1" i="1" dirty="0"/>
              <a:t> Мария </a:t>
            </a:r>
            <a:r>
              <a:rPr lang="ru-RU" b="1" i="1" dirty="0" err="1"/>
              <a:t>Салемовна</a:t>
            </a:r>
            <a:endParaRPr lang="ru-RU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50FB79-E623-4170-B9EA-A8D8845464E0}"/>
              </a:ext>
            </a:extLst>
          </p:cNvPr>
          <p:cNvSpPr/>
          <p:nvPr/>
        </p:nvSpPr>
        <p:spPr>
          <a:xfrm>
            <a:off x="1807536" y="5386794"/>
            <a:ext cx="857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«Наше питание – основа жизни и долголетия» (инфографика) </a:t>
            </a:r>
          </a:p>
        </p:txBody>
      </p:sp>
    </p:spTree>
    <p:extLst>
      <p:ext uri="{BB962C8B-B14F-4D97-AF65-F5344CB8AC3E}">
        <p14:creationId xmlns:p14="http://schemas.microsoft.com/office/powerpoint/2010/main" val="217262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489" r="4757" b="6549"/>
          <a:stretch/>
        </p:blipFill>
        <p:spPr>
          <a:xfrm>
            <a:off x="407988" y="620713"/>
            <a:ext cx="6062277" cy="4356100"/>
          </a:xfrm>
          <a:prstGeom prst="rect">
            <a:avLst/>
          </a:prstGeom>
          <a:ln>
            <a:solidFill>
              <a:srgbClr val="B2A295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407988" y="5820311"/>
            <a:ext cx="5426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Шарапов Антон Александрович,</a:t>
            </a:r>
          </a:p>
          <a:p>
            <a:r>
              <a:rPr lang="ru-RU" b="1" i="1" dirty="0"/>
              <a:t>методист, педагог дополнительного образования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75" y="620713"/>
            <a:ext cx="4572000" cy="457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6557247" y="5876925"/>
            <a:ext cx="487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 err="1"/>
              <a:t>Аввакумова</a:t>
            </a:r>
            <a:r>
              <a:rPr lang="ru-RU" b="1" i="1" dirty="0"/>
              <a:t> Екатерина Сергеевна, методист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30A94D-C68E-4B35-B987-4397A2DBC032}"/>
              </a:ext>
            </a:extLst>
          </p:cNvPr>
          <p:cNvSpPr/>
          <p:nvPr/>
        </p:nvSpPr>
        <p:spPr>
          <a:xfrm>
            <a:off x="6668425" y="5358645"/>
            <a:ext cx="465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«Чек-лист осознанного питания»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C024DC-7018-46AA-9200-F834E0996720}"/>
              </a:ext>
            </a:extLst>
          </p:cNvPr>
          <p:cNvSpPr/>
          <p:nvPr/>
        </p:nvSpPr>
        <p:spPr>
          <a:xfrm>
            <a:off x="407988" y="5127813"/>
            <a:ext cx="4785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Чек-лист «30 дней воды»</a:t>
            </a:r>
          </a:p>
        </p:txBody>
      </p:sp>
    </p:spTree>
    <p:extLst>
      <p:ext uri="{BB962C8B-B14F-4D97-AF65-F5344CB8AC3E}">
        <p14:creationId xmlns:p14="http://schemas.microsoft.com/office/powerpoint/2010/main" val="347664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90352"/>
              </p:ext>
            </p:extLst>
          </p:nvPr>
        </p:nvGraphicFramePr>
        <p:xfrm>
          <a:off x="3555028" y="0"/>
          <a:ext cx="48807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Acrobat Document" r:id="rId3" imgW="5781655" imgH="8124570" progId="AcroExch.Document.DC">
                  <p:embed/>
                </p:oleObj>
              </mc:Choice>
              <mc:Fallback>
                <p:oleObj name="Acrobat Document" r:id="rId3" imgW="5781655" imgH="81245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5028" y="0"/>
                        <a:ext cx="488077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4359C8-AFB9-4DCA-B6F8-246BFEE1D63D}"/>
              </a:ext>
            </a:extLst>
          </p:cNvPr>
          <p:cNvSpPr/>
          <p:nvPr/>
        </p:nvSpPr>
        <p:spPr>
          <a:xfrm>
            <a:off x="315781" y="396300"/>
            <a:ext cx="175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6 раздел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FEF45-3012-4BDA-AF12-77C1163FDD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30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ПТ_ Улыбнись жизни! Жизнь без улыбки- большая ошибка _ М.В. Данилина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115" r="1414" b="1655"/>
          <a:stretch/>
        </p:blipFill>
        <p:spPr>
          <a:xfrm>
            <a:off x="2483959" y="404813"/>
            <a:ext cx="7224081" cy="50536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1560576" y="5985891"/>
            <a:ext cx="9070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«Рисуем пластилином», педагог  Данилина Марина Викторовна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625594-B3D0-48F2-B60B-EF65EBE202EF}"/>
              </a:ext>
            </a:extLst>
          </p:cNvPr>
          <p:cNvSpPr/>
          <p:nvPr/>
        </p:nvSpPr>
        <p:spPr>
          <a:xfrm>
            <a:off x="1632284" y="5476012"/>
            <a:ext cx="8927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Плакат «Улыбнись жизни! Жизнь без улыбки – большая ошибка» </a:t>
            </a:r>
          </a:p>
        </p:txBody>
      </p:sp>
    </p:spTree>
    <p:extLst>
      <p:ext uri="{BB962C8B-B14F-4D97-AF65-F5344CB8AC3E}">
        <p14:creationId xmlns:p14="http://schemas.microsoft.com/office/powerpoint/2010/main" val="312196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ПТ_ Улыбнись жизни! Осень_ М.В. Данилин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6" y="400055"/>
            <a:ext cx="6617362" cy="4787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ДПТ_ Улыбнись жизни! Цветной дождь_ М.В. Данилина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/>
          <a:stretch/>
        </p:blipFill>
        <p:spPr>
          <a:xfrm>
            <a:off x="7637328" y="385509"/>
            <a:ext cx="3506287" cy="4802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4166221" y="5415260"/>
            <a:ext cx="3859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«Улыбнись жизни! Осень»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1426" y="6017489"/>
            <a:ext cx="8869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 «Рисуем пластилином», педагог  Данилина Марина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63074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_ Красота вокруг нас_ И.И. Коваленко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4" y="414173"/>
            <a:ext cx="6653608" cy="47879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ДПТ_ Улыбнись жизни! Спокойствие _ М.В. Данилина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942" y="400288"/>
            <a:ext cx="3423067" cy="48017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228048" y="5721783"/>
            <a:ext cx="3781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Объединение: «Прекрасный мир», </a:t>
            </a:r>
          </a:p>
          <a:p>
            <a:r>
              <a:rPr lang="ru-RU" b="1" i="1" dirty="0"/>
              <a:t>педагог Коваленко Ирина Ивановна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63398" y="5780177"/>
            <a:ext cx="4208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/>
              <a:t>Объединение: «Рисуем пластилином»,</a:t>
            </a:r>
          </a:p>
          <a:p>
            <a:pPr algn="r"/>
            <a:r>
              <a:rPr lang="ru-RU" b="1" i="1" dirty="0"/>
              <a:t>педагог  Данилина Марина Викторовна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9F2CFB-906C-4979-89EA-F15CBD92732B}"/>
              </a:ext>
            </a:extLst>
          </p:cNvPr>
          <p:cNvSpPr/>
          <p:nvPr/>
        </p:nvSpPr>
        <p:spPr>
          <a:xfrm>
            <a:off x="228048" y="5202073"/>
            <a:ext cx="3309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«Красота вокруг нас»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4AB608-045F-48F1-A175-E1B81B9B209A}"/>
              </a:ext>
            </a:extLst>
          </p:cNvPr>
          <p:cNvSpPr/>
          <p:nvPr/>
        </p:nvSpPr>
        <p:spPr>
          <a:xfrm>
            <a:off x="6552690" y="5304669"/>
            <a:ext cx="481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«Улыбнись жизни! Спокойствие»</a:t>
            </a:r>
          </a:p>
        </p:txBody>
      </p:sp>
    </p:spTree>
    <p:extLst>
      <p:ext uri="{BB962C8B-B14F-4D97-AF65-F5344CB8AC3E}">
        <p14:creationId xmlns:p14="http://schemas.microsoft.com/office/powerpoint/2010/main" val="157145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_ Отдых у водопада близ Геленджика_ И.И. Коваленко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3" y="614903"/>
            <a:ext cx="3039192" cy="42190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 descr="ИЗО_ Посещение Храма в Ростове и общение с природой_ И.И.Коваленко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65" y="595591"/>
            <a:ext cx="3099435" cy="44223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ИЗО_ Прогулка с семьёй по Петербургу - счастье_ И.И. Коваленко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28" y="836613"/>
            <a:ext cx="4443384" cy="31036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04583" y="4928076"/>
            <a:ext cx="3282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«Отдых у водопада близ Геленджика»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65392" y="4097079"/>
            <a:ext cx="4023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«Прогулка с семьёй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 Петербургу – счастье»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81858" y="5017956"/>
            <a:ext cx="4355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«Посещение Храма в Ростове и общение с природой»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5929" y="6004179"/>
            <a:ext cx="7660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Объединение: «Прекрасный мир», педагог Коваленко Ирина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428469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1"/>
          <a:stretch/>
        </p:blipFill>
        <p:spPr bwMode="auto">
          <a:xfrm>
            <a:off x="3446444" y="0"/>
            <a:ext cx="5299112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6921E-E14D-481A-9F90-65DE2643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нфографика_ Хорошее настроение начинается_ М.С. Стренаков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03" y="404814"/>
            <a:ext cx="6961163" cy="39215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6840101" y="5926194"/>
            <a:ext cx="4440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Объединение «Компьютерная графика»,</a:t>
            </a:r>
          </a:p>
          <a:p>
            <a:pPr algn="r"/>
            <a:r>
              <a:rPr lang="ru-RU" b="1" i="1" dirty="0"/>
              <a:t>педагог </a:t>
            </a:r>
            <a:r>
              <a:rPr lang="ru-RU" b="1" i="1" dirty="0" err="1"/>
              <a:t>Стренакова</a:t>
            </a:r>
            <a:r>
              <a:rPr lang="ru-RU" b="1" i="1" dirty="0"/>
              <a:t> Мария </a:t>
            </a:r>
            <a:r>
              <a:rPr lang="ru-RU" b="1" i="1" dirty="0" err="1"/>
              <a:t>Салемовна</a:t>
            </a:r>
            <a:endParaRPr lang="ru-RU" b="1" i="1" dirty="0"/>
          </a:p>
        </p:txBody>
      </p:sp>
      <p:pic>
        <p:nvPicPr>
          <p:cNvPr id="6" name="Рисунок 5" descr="Плакат _Дарю тебе тепло, передай его дальше!_ Маркелова Г.А.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80552"/>
            <a:ext cx="3419057" cy="48323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407988" y="6064694"/>
            <a:ext cx="5347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Маркелова </a:t>
            </a:r>
            <a:r>
              <a:rPr lang="ru-RU" b="1" i="1" dirty="0" err="1"/>
              <a:t>Габриела</a:t>
            </a:r>
            <a:r>
              <a:rPr lang="ru-RU" b="1" i="1" dirty="0"/>
              <a:t> Аркадьевна концертмейстер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A036E8-FDF4-4AF2-8D5D-DD4891B21E4D}"/>
              </a:ext>
            </a:extLst>
          </p:cNvPr>
          <p:cNvSpPr/>
          <p:nvPr/>
        </p:nvSpPr>
        <p:spPr>
          <a:xfrm>
            <a:off x="407988" y="5243297"/>
            <a:ext cx="3761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Плакат «Дарю тебе тепло,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передай его дальше!»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E5538A-08EB-4398-ADD5-DD842E70E2EF}"/>
              </a:ext>
            </a:extLst>
          </p:cNvPr>
          <p:cNvSpPr/>
          <p:nvPr/>
        </p:nvSpPr>
        <p:spPr>
          <a:xfrm>
            <a:off x="5957220" y="5191134"/>
            <a:ext cx="5347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«Хорошее настроение начинается»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</a:rPr>
              <a:t> (инфографика) </a:t>
            </a:r>
          </a:p>
        </p:txBody>
      </p:sp>
    </p:spTree>
    <p:extLst>
      <p:ext uri="{BB962C8B-B14F-4D97-AF65-F5344CB8AC3E}">
        <p14:creationId xmlns:p14="http://schemas.microsoft.com/office/powerpoint/2010/main" val="304887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ек -лист _Улыбнись жизни!_ А.А. Шедько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722" r="5585" b="12106"/>
          <a:stretch/>
        </p:blipFill>
        <p:spPr>
          <a:xfrm>
            <a:off x="7718315" y="376625"/>
            <a:ext cx="3653712" cy="4897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32835" y="5984875"/>
            <a:ext cx="4176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 err="1"/>
              <a:t>Шедько</a:t>
            </a:r>
            <a:r>
              <a:rPr lang="ru-RU" b="1" i="1" dirty="0"/>
              <a:t> Антон Александрович,</a:t>
            </a:r>
          </a:p>
          <a:p>
            <a:pPr algn="r"/>
            <a:r>
              <a:rPr lang="ru-RU" b="1" i="1" dirty="0"/>
              <a:t>педагог дополнительного образования</a:t>
            </a:r>
          </a:p>
        </p:txBody>
      </p:sp>
      <p:pic>
        <p:nvPicPr>
          <p:cNvPr id="6" name="Рисунок 5" descr="Чек-лист _Улыбайся чаще_ А.А. Шарапов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284" r="3116" b="3666"/>
          <a:stretch/>
        </p:blipFill>
        <p:spPr>
          <a:xfrm>
            <a:off x="643701" y="404813"/>
            <a:ext cx="6726361" cy="48694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3702" y="6263243"/>
            <a:ext cx="461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Шарапов Антон Александрович, методист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BC5F69-A0F0-4D20-90CB-D88AFCD26BB6}"/>
              </a:ext>
            </a:extLst>
          </p:cNvPr>
          <p:cNvSpPr/>
          <p:nvPr/>
        </p:nvSpPr>
        <p:spPr>
          <a:xfrm>
            <a:off x="643702" y="5286455"/>
            <a:ext cx="3979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Чек-лист «Улыбайся чаще»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AC8F94-AAA7-4803-9567-8079AABC7E42}"/>
              </a:ext>
            </a:extLst>
          </p:cNvPr>
          <p:cNvSpPr/>
          <p:nvPr/>
        </p:nvSpPr>
        <p:spPr>
          <a:xfrm>
            <a:off x="7066473" y="5286455"/>
            <a:ext cx="4342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C00000"/>
                </a:solidFill>
              </a:rPr>
              <a:t>Чек -лист «Улыбнись жизни!»</a:t>
            </a:r>
          </a:p>
        </p:txBody>
      </p:sp>
    </p:spTree>
    <p:extLst>
      <p:ext uri="{BB962C8B-B14F-4D97-AF65-F5344CB8AC3E}">
        <p14:creationId xmlns:p14="http://schemas.microsoft.com/office/powerpoint/2010/main" val="408039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880" t="17395" r="27589" b="25868"/>
          <a:stretch/>
        </p:blipFill>
        <p:spPr>
          <a:xfrm>
            <a:off x="804990" y="836613"/>
            <a:ext cx="9333273" cy="5462337"/>
          </a:xfrm>
          <a:prstGeom prst="rect">
            <a:avLst/>
          </a:prstGeom>
          <a:ln>
            <a:solidFill>
              <a:srgbClr val="B2A295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0" name="Picture 2" descr="http://qrcoder.ru/code/?https%3A%2F%2Fvk.com%2Fvideo%2Fplaylist%2F-113820158_7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9" y="4694502"/>
            <a:ext cx="1938073" cy="19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5370" y="251838"/>
            <a:ext cx="310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ru-RU" sz="3200" dirty="0"/>
              <a:t>ВИДЕОРОЛИКИ </a:t>
            </a:r>
          </a:p>
        </p:txBody>
      </p:sp>
    </p:spTree>
    <p:extLst>
      <p:ext uri="{BB962C8B-B14F-4D97-AF65-F5344CB8AC3E}">
        <p14:creationId xmlns:p14="http://schemas.microsoft.com/office/powerpoint/2010/main" val="70923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9"/>
          <a:stretch/>
        </p:blipFill>
        <p:spPr bwMode="auto">
          <a:xfrm>
            <a:off x="3499104" y="1"/>
            <a:ext cx="5193791" cy="68579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http://qrcoder.ru/code/?https%3A%2F%2Fvk.com%2Ftopic-113820158_49690806&amp;4&amp;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7302" r="5850" b="5499"/>
          <a:stretch/>
        </p:blipFill>
        <p:spPr bwMode="auto">
          <a:xfrm>
            <a:off x="5129057" y="3549882"/>
            <a:ext cx="1933884" cy="19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93197" y="2079128"/>
            <a:ext cx="4405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Информация об электронных  материалах сборника </a:t>
            </a:r>
          </a:p>
          <a:p>
            <a:pPr algn="ctr"/>
            <a:r>
              <a:rPr lang="ru-RU" b="1" dirty="0" err="1"/>
              <a:t>ВКонтакте</a:t>
            </a:r>
            <a:endParaRPr lang="ru-RU" b="1" dirty="0"/>
          </a:p>
          <a:p>
            <a:pPr algn="ctr"/>
            <a:r>
              <a:rPr lang="ru-RU" b="1" dirty="0"/>
              <a:t>Паблик «Семья, где правит слово «Мы»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24A92E-5D13-4505-A0D3-FDF5F0745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5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842" y="1446480"/>
            <a:ext cx="39463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603814"/>
                </a:solidFill>
              </a:rPr>
              <a:t>Аввакумова</a:t>
            </a:r>
            <a:r>
              <a:rPr lang="ru-RU" sz="2400" b="1" dirty="0">
                <a:solidFill>
                  <a:srgbClr val="603814"/>
                </a:solidFill>
              </a:rPr>
              <a:t> Е.С.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Бессарабов Е.А.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Вакуленко Л.М.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Гельм</a:t>
            </a:r>
            <a:r>
              <a:rPr lang="ru-RU" sz="2400" b="1" dirty="0">
                <a:solidFill>
                  <a:srgbClr val="603814"/>
                </a:solidFill>
              </a:rPr>
              <a:t>-Розин Т.Ю.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Данилина М.В.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Енацкая</a:t>
            </a:r>
            <a:r>
              <a:rPr lang="ru-RU" sz="2400" b="1" dirty="0">
                <a:solidFill>
                  <a:srgbClr val="603814"/>
                </a:solidFill>
              </a:rPr>
              <a:t> С.А.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Жестяникова</a:t>
            </a:r>
            <a:r>
              <a:rPr lang="ru-RU" sz="2400" b="1" dirty="0">
                <a:solidFill>
                  <a:srgbClr val="603814"/>
                </a:solidFill>
              </a:rPr>
              <a:t> И.З.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Загорская</a:t>
            </a:r>
            <a:r>
              <a:rPr lang="ru-RU" sz="2400" b="1" dirty="0">
                <a:solidFill>
                  <a:srgbClr val="603814"/>
                </a:solidFill>
              </a:rPr>
              <a:t> С.О. 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Застенкина</a:t>
            </a:r>
            <a:r>
              <a:rPr lang="ru-RU" sz="2400" b="1" dirty="0">
                <a:solidFill>
                  <a:srgbClr val="603814"/>
                </a:solidFill>
              </a:rPr>
              <a:t>-Клименко О.А.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Коваленко И.И.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Куликова С.Г.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1225" y="298004"/>
            <a:ext cx="86242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/>
              <a:t>В создании </a:t>
            </a:r>
            <a:r>
              <a:rPr lang="ru-RU" sz="2600" b="1" dirty="0">
                <a:solidFill>
                  <a:srgbClr val="C00000"/>
                </a:solidFill>
              </a:rPr>
              <a:t>сборника «Научите меня быть здоровым!»</a:t>
            </a:r>
          </a:p>
          <a:p>
            <a:pPr algn="ctr"/>
            <a:r>
              <a:rPr lang="ru-RU" sz="2600" dirty="0"/>
              <a:t>принимали участие педагогические работники: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445161"/>
            <a:ext cx="36409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03814"/>
                </a:solidFill>
              </a:rPr>
              <a:t>Маркелова Г.А.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Медведева М.А.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Некрылова</a:t>
            </a:r>
            <a:r>
              <a:rPr lang="ru-RU" sz="2400" b="1" dirty="0">
                <a:solidFill>
                  <a:srgbClr val="603814"/>
                </a:solidFill>
              </a:rPr>
              <a:t> А.В.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Савицкая К.Д. 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Серебрякова Е.В.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Старикова С.В.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Стеклянникова</a:t>
            </a:r>
            <a:r>
              <a:rPr lang="ru-RU" sz="2400" b="1" dirty="0">
                <a:solidFill>
                  <a:srgbClr val="603814"/>
                </a:solidFill>
              </a:rPr>
              <a:t> Н.А.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Стренаков</a:t>
            </a:r>
            <a:r>
              <a:rPr lang="ru-RU" sz="2400" b="1" dirty="0">
                <a:solidFill>
                  <a:srgbClr val="603814"/>
                </a:solidFill>
              </a:rPr>
              <a:t> М.С.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Трефилов О.А. </a:t>
            </a:r>
          </a:p>
          <a:p>
            <a:r>
              <a:rPr lang="ru-RU" sz="2400" b="1" dirty="0">
                <a:solidFill>
                  <a:srgbClr val="603814"/>
                </a:solidFill>
              </a:rPr>
              <a:t>Шарапов А.А.</a:t>
            </a:r>
          </a:p>
          <a:p>
            <a:r>
              <a:rPr lang="ru-RU" sz="2400" b="1" dirty="0" err="1">
                <a:solidFill>
                  <a:srgbClr val="603814"/>
                </a:solidFill>
              </a:rPr>
              <a:t>Шедько</a:t>
            </a:r>
            <a:r>
              <a:rPr lang="ru-RU" sz="2400" b="1" dirty="0">
                <a:solidFill>
                  <a:srgbClr val="603814"/>
                </a:solidFill>
              </a:rPr>
              <a:t> А.А.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963" y="6109355"/>
            <a:ext cx="612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БЛАГОДАРИМ ЗА СОТРУДНИЧЕСТВО!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FC965-CBB9-4D99-9374-08D1C3336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8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7847" y="2828835"/>
            <a:ext cx="773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C00000"/>
                </a:solidFill>
              </a:rPr>
              <a:t>БУДЕМ ЗДОРОВЫ!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813"/>
            <a:ext cx="2641183" cy="9928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5E441B-3432-4831-8F69-41DFC0931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0089" y="519410"/>
            <a:ext cx="267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СОДЕРЖАНИЕ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342" y="1784089"/>
            <a:ext cx="11545313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1 раздел. </a:t>
            </a:r>
            <a:r>
              <a:rPr lang="ru-RU" sz="2400" b="1" dirty="0"/>
              <a:t>«Магия Подзарядки». Физическая разминка для педагога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2 раздел. </a:t>
            </a:r>
            <a:r>
              <a:rPr lang="ru-RU" sz="2400" b="1" dirty="0"/>
              <a:t>«Радость движения». Физическая активность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3 раздел. </a:t>
            </a:r>
            <a:r>
              <a:rPr lang="ru-RU" sz="2400" b="1" dirty="0"/>
              <a:t>«Распорядок дня – польза для здоровья». Правильный режим дня 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4 раздел. </a:t>
            </a:r>
            <a:r>
              <a:rPr lang="ru-RU" sz="2400" b="1" dirty="0"/>
              <a:t>«Чистота – залог здоровья и лучшая красота». Гигиена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5 раздел. </a:t>
            </a:r>
            <a:r>
              <a:rPr lang="ru-RU" sz="2400" b="1" dirty="0"/>
              <a:t>«Наше питание – основа жизни и долголетия». Сбалансированное питание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6 раздел. </a:t>
            </a:r>
            <a:r>
              <a:rPr lang="ru-RU" sz="2400" b="1" dirty="0"/>
              <a:t>«Улыбнись жизни!». Позитивный настрой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6817F5-C40D-4C43-A11C-37939BFB7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"/>
            <a:ext cx="48768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0343" y="427421"/>
            <a:ext cx="17015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03814"/>
                </a:solidFill>
              </a:rPr>
              <a:t>1 раздел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5E6695-3DFC-4AD2-A25A-E51688162E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r="5709" b="12410"/>
          <a:stretch/>
        </p:blipFill>
        <p:spPr>
          <a:xfrm>
            <a:off x="9924250" y="327695"/>
            <a:ext cx="1455677" cy="154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06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0" y="413220"/>
            <a:ext cx="4150111" cy="58666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407988" y="6294066"/>
            <a:ext cx="477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Старикова Софья Викторовна, методист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98" y="441215"/>
            <a:ext cx="5865070" cy="58650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6174447" y="6306285"/>
            <a:ext cx="497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err="1"/>
              <a:t>Гельм</a:t>
            </a:r>
            <a:r>
              <a:rPr lang="ru-RU" b="1" i="1" dirty="0"/>
              <a:t>-Розин Татьяна Юрьевна, методист </a:t>
            </a:r>
          </a:p>
        </p:txBody>
      </p:sp>
    </p:spTree>
    <p:extLst>
      <p:ext uri="{BB962C8B-B14F-4D97-AF65-F5344CB8AC3E}">
        <p14:creationId xmlns:p14="http://schemas.microsoft.com/office/powerpoint/2010/main" val="355562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20" y="620713"/>
            <a:ext cx="5140007" cy="51400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5" y="633182"/>
            <a:ext cx="5115068" cy="51150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3067892" y="6089134"/>
            <a:ext cx="590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/>
              <a:t>Аввакумова</a:t>
            </a:r>
            <a:r>
              <a:rPr lang="ru-RU" b="1" i="1" dirty="0"/>
              <a:t> Екатерина Сергеевна, методист </a:t>
            </a:r>
          </a:p>
        </p:txBody>
      </p:sp>
    </p:spTree>
    <p:extLst>
      <p:ext uri="{BB962C8B-B14F-4D97-AF65-F5344CB8AC3E}">
        <p14:creationId xmlns:p14="http://schemas.microsoft.com/office/powerpoint/2010/main" val="2897315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75" y="404813"/>
            <a:ext cx="9695850" cy="5453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471361" y="5986244"/>
            <a:ext cx="9249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/>
              <a:t>Стренакова</a:t>
            </a:r>
            <a:r>
              <a:rPr lang="ru-RU" b="1" i="1" dirty="0"/>
              <a:t> Мария </a:t>
            </a:r>
            <a:r>
              <a:rPr lang="ru-RU" b="1" i="1" dirty="0" err="1"/>
              <a:t>Салемовна</a:t>
            </a:r>
            <a:r>
              <a:rPr lang="ru-RU" b="1" i="1" dirty="0"/>
              <a:t>, педагог дополнительного образования</a:t>
            </a:r>
          </a:p>
          <a:p>
            <a:pPr algn="ctr"/>
            <a:r>
              <a:rPr lang="ru-RU" b="1" i="1" dirty="0"/>
              <a:t>учащиеся объединения «Компьютерная графика»</a:t>
            </a:r>
          </a:p>
        </p:txBody>
      </p:sp>
    </p:spTree>
    <p:extLst>
      <p:ext uri="{BB962C8B-B14F-4D97-AF65-F5344CB8AC3E}">
        <p14:creationId xmlns:p14="http://schemas.microsoft.com/office/powerpoint/2010/main" val="394215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3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3</Template>
  <TotalTime>800</TotalTime>
  <Words>1018</Words>
  <Application>Microsoft Office PowerPoint</Application>
  <PresentationFormat>Широкоэкранный</PresentationFormat>
  <Paragraphs>204</Paragraphs>
  <Slides>45</Slides>
  <Notes>3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Шаблон презентации 3</vt:lpstr>
      <vt:lpstr>Презентация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Стеклянникова</cp:lastModifiedBy>
  <cp:revision>90</cp:revision>
  <dcterms:created xsi:type="dcterms:W3CDTF">2024-03-18T10:20:08Z</dcterms:created>
  <dcterms:modified xsi:type="dcterms:W3CDTF">2024-05-24T08:44:40Z</dcterms:modified>
</cp:coreProperties>
</file>